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9"/>
  </p:notesMasterIdLst>
  <p:sldIdLst>
    <p:sldId id="859" r:id="rId3"/>
    <p:sldId id="1017" r:id="rId4"/>
    <p:sldId id="1018" r:id="rId5"/>
    <p:sldId id="1019" r:id="rId6"/>
    <p:sldId id="1035" r:id="rId7"/>
    <p:sldId id="1020" r:id="rId8"/>
    <p:sldId id="1036" r:id="rId9"/>
    <p:sldId id="1038" r:id="rId10"/>
    <p:sldId id="1037" r:id="rId11"/>
    <p:sldId id="1022" r:id="rId12"/>
    <p:sldId id="1039" r:id="rId13"/>
    <p:sldId id="1042" r:id="rId14"/>
    <p:sldId id="1044" r:id="rId15"/>
    <p:sldId id="1043" r:id="rId16"/>
    <p:sldId id="1040" r:id="rId17"/>
    <p:sldId id="1045" r:id="rId18"/>
    <p:sldId id="1046" r:id="rId19"/>
    <p:sldId id="1047" r:id="rId20"/>
    <p:sldId id="1041" r:id="rId21"/>
    <p:sldId id="1048" r:id="rId22"/>
    <p:sldId id="1024" r:id="rId23"/>
    <p:sldId id="1049" r:id="rId24"/>
    <p:sldId id="1052" r:id="rId25"/>
    <p:sldId id="1050" r:id="rId26"/>
    <p:sldId id="1053" r:id="rId27"/>
    <p:sldId id="1054" r:id="rId28"/>
    <p:sldId id="1051" r:id="rId29"/>
    <p:sldId id="1055" r:id="rId30"/>
    <p:sldId id="1056" r:id="rId31"/>
    <p:sldId id="1057" r:id="rId32"/>
    <p:sldId id="1060" r:id="rId33"/>
    <p:sldId id="1062" r:id="rId34"/>
    <p:sldId id="1063" r:id="rId35"/>
    <p:sldId id="1058" r:id="rId36"/>
    <p:sldId id="1064" r:id="rId37"/>
    <p:sldId id="1065" r:id="rId38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D8ECDD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94" d="100"/>
          <a:sy n="94" d="100"/>
        </p:scale>
        <p:origin x="90" y="330"/>
      </p:cViewPr>
      <p:guideLst>
        <p:guide orient="horz" pos="2160"/>
        <p:guide pos="386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7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2" Type="http://schemas.openxmlformats.org/officeDocument/2006/relationships/tableStyles" Target="tableStyles.xml"/><Relationship Id="rId41" Type="http://schemas.openxmlformats.org/officeDocument/2006/relationships/viewProps" Target="viewProps.xml"/><Relationship Id="rId40" Type="http://schemas.openxmlformats.org/officeDocument/2006/relationships/presProps" Target="presProps.xml"/><Relationship Id="rId4" Type="http://schemas.openxmlformats.org/officeDocument/2006/relationships/slide" Target="slides/slide2.xml"/><Relationship Id="rId39" Type="http://schemas.openxmlformats.org/officeDocument/2006/relationships/notesMaster" Target="notesMasters/notesMaster1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文本框 3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高中物理 选择性必修第一册 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image" Target="../media/image18.png"/><Relationship Id="rId1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2.png"/><Relationship Id="rId2" Type="http://schemas.openxmlformats.org/officeDocument/2006/relationships/image" Target="../media/image24.png"/><Relationship Id="rId1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2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20.png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Relationship Id="rId3" Type="http://schemas.openxmlformats.org/officeDocument/2006/relationships/image" Target="../media/image43.png"/><Relationship Id="rId2" Type="http://schemas.openxmlformats.org/officeDocument/2006/relationships/image" Target="../media/image18.png"/><Relationship Id="rId1" Type="http://schemas.openxmlformats.org/officeDocument/2006/relationships/image" Target="../media/image42.png"/></Relationships>
</file>

<file path=ppt/slides/_rels/slide3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48.png"/><Relationship Id="rId4" Type="http://schemas.openxmlformats.org/officeDocument/2006/relationships/image" Target="../media/image20.png"/><Relationship Id="rId3" Type="http://schemas.openxmlformats.org/officeDocument/2006/relationships/image" Target="../media/image18.png"/><Relationship Id="rId2" Type="http://schemas.openxmlformats.org/officeDocument/2006/relationships/image" Target="../media/image47.png"/><Relationship Id="rId1" Type="http://schemas.openxmlformats.org/officeDocument/2006/relationships/image" Target="../media/image44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9.png"/></Relationships>
</file>

<file path=ppt/slides/_rels/slide3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8.png"/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image" Target="../media/image50.png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2.png"/><Relationship Id="rId2" Type="http://schemas.openxmlformats.org/officeDocument/2006/relationships/image" Target="../media/image26.png"/><Relationship Id="rId1" Type="http://schemas.openxmlformats.org/officeDocument/2006/relationships/image" Target="../media/image2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2.png"/><Relationship Id="rId1" Type="http://schemas.openxmlformats.org/officeDocument/2006/relationships/image" Target="../media/image5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第一章　动量守恒定律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r>
              <a:rPr lang="en-US" altLang="zh-CN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. </a:t>
            </a:r>
            <a:r>
              <a:rPr lang="zh-CN" altLang="en-US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弹性碰撞</a:t>
            </a:r>
            <a:r>
              <a:rPr lang="zh-CN" altLang="en-US" sz="4800" b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和非弹性碰撞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4要点破.eps" descr="id:214749165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134766" y="739720"/>
            <a:ext cx="7628890" cy="65913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259" y="1602023"/>
            <a:ext cx="959793" cy="33770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12776"/>
                <a:ext cx="11485848" cy="365997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dirty="0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</a:t>
                </a:r>
                <a:r>
                  <a:rPr lang="zh-CN" altLang="zh-CN" b="1" dirty="0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碰撞</a:t>
                </a:r>
                <a:r>
                  <a:rPr lang="zh-CN" altLang="zh-CN" b="1" dirty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问题的一般结论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弹性碰撞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 dirty="0"/>
                  <a:t>　　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发生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弹性碰撞的两个物体碰撞前、后动量守恒，动能守恒，若两物体质量分别为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，碰撞前速度为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，碰撞后速度分别为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，则有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12776"/>
                <a:ext cx="11485848" cy="3659976"/>
              </a:xfrm>
              <a:blipFill rotWithShape="1">
                <a:blip r:embed="rId3"/>
                <a:stretch>
                  <a:fillRect l="-2" t="-15" r="1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93557" y="2451544"/>
            <a:ext cx="2901963" cy="60016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endParaRPr lang="zh-CN" altLang="en-US" sz="3300"/>
          </a:p>
        </p:txBody>
      </p:sp>
      <p:sp>
        <p:nvSpPr>
          <p:cNvPr id="5" name="矩形 4"/>
          <p:cNvSpPr/>
          <p:nvPr/>
        </p:nvSpPr>
        <p:spPr>
          <a:xfrm>
            <a:off x="393557" y="1666219"/>
            <a:ext cx="2901963" cy="58477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endParaRPr lang="zh-CN" altLang="en-US" sz="32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820790"/>
                <a:ext cx="11485848" cy="2896242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联立解得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特殊情况：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b="1" i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</a:rPr>
                  <a:t>m</a:t>
                </a:r>
                <a:r>
                  <a:rPr lang="en-US" altLang="zh-CN" b="1" baseline="-2500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</a:rPr>
                  <a:t>m</a:t>
                </a:r>
                <a:r>
                  <a:rPr lang="en-US" altLang="zh-CN" b="1" baseline="-2500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</a:t>
                </a:r>
                <a:r>
                  <a:rPr lang="en-US" altLang="zh-CN" b="1" i="1">
                    <a:solidFill>
                      <a:srgbClr val="000000"/>
                    </a:solidFill>
                    <a:highlight>
                      <a:srgbClr val="FFFF00"/>
                    </a:highlight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</a:rPr>
                  <a:t>'</a:t>
                </a:r>
                <a:r>
                  <a:rPr lang="en-US" altLang="zh-CN" b="1" baseline="-2500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highlight>
                      <a:srgbClr val="FFFF00"/>
                    </a:highlight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highlight>
                      <a:srgbClr val="FFFF00"/>
                    </a:highlight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</a:rPr>
                  <a:t>'</a:t>
                </a:r>
                <a:r>
                  <a:rPr lang="en-US" altLang="zh-CN" b="1" baseline="-2500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highlight>
                      <a:srgbClr val="FFFF00"/>
                    </a:highlight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820790"/>
                <a:ext cx="11485848" cy="2896242"/>
              </a:xfrm>
              <a:blipFill rotWithShape="1">
                <a:blip r:embed="rId1"/>
                <a:stretch>
                  <a:fillRect l="-2" t="-13" r="1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wld507.jpg" descr="id:2147490897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2918" y="4293096"/>
            <a:ext cx="4890770" cy="1257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063272" y="4092339"/>
            <a:ext cx="3836532" cy="61555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endParaRPr lang="zh-CN" altLang="en-US" sz="34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138312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动静相碰型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弹性碰撞的结论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 dirty="0"/>
                  <a:t>　　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两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个物体发生弹性碰撞时应满足动量守恒和机械能守恒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以质量为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，速度为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的物体与质量为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的静止物体发生正面弹性碰撞为例，则有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'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  <m:sSub>
                          <m:sSubPr>
                            <m:ctrlPr>
                              <a:rPr lang="zh-CN" altLang="zh-CN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'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sSub>
                          <m:sSub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138312"/>
              </a:xfrm>
              <a:blipFill rotWithShape="1">
                <a:blip r:embed="rId1"/>
                <a:stretch>
                  <a:fillRect l="-2" t="-15" r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0275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结论：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质量相等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速度交换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，且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大碰小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一起跑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小碰大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要反弹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≫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极大碰极小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大不变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小加倍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≪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＝－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极小碰极大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小等速率反弹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大不变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87563" y="3692932"/>
            <a:ext cx="5563627" cy="60016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endParaRPr lang="zh-CN" altLang="en-US" sz="33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93697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非弹性碰撞、完全非弹性碰撞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非弹性碰撞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介于弹性碰撞和完全非弹性碰撞之间的碰撞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动量守恒，碰撞系统动能损失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根据动量守恒定律可得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根据机械能守恒定律可得满足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936975"/>
              </a:xfrm>
              <a:blipFill rotWithShape="1">
                <a:blip r:embed="rId1"/>
                <a:stretch>
                  <a:fillRect l="-2" t="-16" r="1" b="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032656" y="2887203"/>
            <a:ext cx="2133952" cy="60016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endParaRPr lang="zh-CN" altLang="en-US" sz="3300"/>
          </a:p>
        </p:txBody>
      </p:sp>
      <p:sp>
        <p:nvSpPr>
          <p:cNvPr id="5" name="矩形 4"/>
          <p:cNvSpPr/>
          <p:nvPr/>
        </p:nvSpPr>
        <p:spPr>
          <a:xfrm>
            <a:off x="1719970" y="2887440"/>
            <a:ext cx="3312368" cy="60016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endParaRPr lang="zh-CN" altLang="en-US" sz="33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94132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完全非弹性碰撞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碰撞后物体的速度相同，根据动量守恒定律可得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共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完全非弹性碰撞系统损失的动能最多，损失动能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b="1" spc="-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spc="-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spc="-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  <m:sup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spc="-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spc="-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spc="-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b="1" i="1" spc="-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b>
                      <m:sup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  <m:r>
                      <m:rPr>
                        <m:nor/>
                      </m:rPr>
                      <a:rPr lang="zh-CN" altLang="zh-CN" b="1" spc="-100" baseline="-250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共</m:t>
                    </m:r>
                  </m:oMath>
                </a14:m>
                <a:r>
                  <a:rPr lang="en-US" altLang="zh-CN" b="1" spc="-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 spc="-1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联立解得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共</a:t>
                </a:r>
                <a:r>
                  <a:rPr lang="zh-CN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E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k</a:t>
                </a:r>
                <a:r>
                  <a:rPr lang="zh-CN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941320"/>
              </a:xfrm>
              <a:blipFill rotWithShape="1">
                <a:blip r:embed="rId1"/>
                <a:stretch>
                  <a:fillRect l="-2" t="-21" r="1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wld508.jpg" descr="id:21474909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214886" y="4149080"/>
            <a:ext cx="5472608" cy="1603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典例1.eps" descr="id:214749168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58412" y="917051"/>
            <a:ext cx="994484" cy="320124"/>
          </a:xfrm>
          <a:prstGeom prst="rect">
            <a:avLst/>
          </a:prstGeom>
        </p:spPr>
      </p:pic>
      <p:pic>
        <p:nvPicPr>
          <p:cNvPr id="7" name="24答案.eps" descr="id:214749170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6708" y="3530298"/>
            <a:ext cx="840740" cy="299720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2419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图所示，两个滑块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在光滑水平面上沿同一直线相向运动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滑块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的质量为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，速度大小为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，方向向右；滑块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的质量为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，速度大小为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，方向向左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两个滑块发生弹性碰撞后的运动状态是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p:pic>
        <p:nvPicPr>
          <p:cNvPr id="5" name="wld509.jpg" descr="id:214749091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449051" y="2652943"/>
            <a:ext cx="2462713" cy="96705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526017" y="3356992"/>
            <a:ext cx="11128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左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右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58412" y="3906922"/>
            <a:ext cx="11488290" cy="168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en-US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z="2400" spc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选</a:t>
            </a:r>
            <a:r>
              <a:rPr lang="zh-CN" altLang="zh-CN" sz="2400" spc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向右为正方向</a:t>
            </a:r>
            <a:r>
              <a:rPr lang="zh-CN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spc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sz="2400" i="1" spc="10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zh-CN" altLang="zh-CN" sz="2400" spc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的动量</a:t>
            </a:r>
            <a:r>
              <a:rPr lang="en-US" altLang="zh-CN" sz="2400" i="1" spc="100">
                <a:solidFill>
                  <a:srgbClr val="000000"/>
                </a:solidFill>
                <a:cs typeface="Times New Roman" panose="02020603050405020304" pitchFamily="18" charset="0"/>
              </a:rPr>
              <a:t>p</a:t>
            </a:r>
            <a:r>
              <a:rPr lang="en-US" altLang="zh-CN" sz="2400" i="1" spc="1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zh-CN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 i="1" spc="100">
                <a:solidFill>
                  <a:srgbClr val="000000"/>
                </a:solidFill>
                <a:cs typeface="Times New Roman" panose="02020603050405020304" pitchFamily="18" charset="0"/>
              </a:rPr>
              <a:t>m</a:t>
            </a:r>
            <a:r>
              <a:rPr lang="en-US" altLang="zh-CN" sz="2400" spc="1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 i="1" spc="100">
                <a:solidFill>
                  <a:srgbClr val="00000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400" spc="1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0</a:t>
            </a:r>
            <a:r>
              <a:rPr lang="zh-CN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 i="1" spc="100">
                <a:solidFill>
                  <a:srgbClr val="000000"/>
                </a:solidFill>
                <a:cs typeface="Times New Roman" panose="02020603050405020304" pitchFamily="18" charset="0"/>
              </a:rPr>
              <a:t>m</a:t>
            </a:r>
            <a:r>
              <a:rPr lang="en-US" altLang="zh-CN" sz="2400" i="1" spc="100">
                <a:solidFill>
                  <a:srgbClr val="00000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400" spc="1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0</a:t>
            </a:r>
            <a:r>
              <a:rPr lang="zh-CN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 i="1" spc="10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zh-CN" altLang="zh-CN" sz="2400" spc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的动量</a:t>
            </a:r>
            <a:r>
              <a:rPr lang="en-US" altLang="zh-CN" sz="2400" i="1" spc="100">
                <a:solidFill>
                  <a:srgbClr val="000000"/>
                </a:solidFill>
                <a:cs typeface="Times New Roman" panose="02020603050405020304" pitchFamily="18" charset="0"/>
              </a:rPr>
              <a:t>p</a:t>
            </a:r>
            <a:r>
              <a:rPr lang="en-US" altLang="zh-CN" sz="2400" i="1" spc="1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zh-CN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＝－</a:t>
            </a:r>
            <a:r>
              <a:rPr lang="en-US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 i="1" spc="100">
                <a:solidFill>
                  <a:srgbClr val="000000"/>
                </a:solidFill>
                <a:cs typeface="Times New Roman" panose="02020603050405020304" pitchFamily="18" charset="0"/>
              </a:rPr>
              <a:t>m</a:t>
            </a:r>
            <a:r>
              <a:rPr lang="en-US" altLang="zh-CN" sz="2400" i="1" spc="100">
                <a:solidFill>
                  <a:srgbClr val="00000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400" spc="1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0</a:t>
            </a:r>
            <a:r>
              <a:rPr lang="en-US" altLang="zh-CN" sz="2400" spc="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spc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碰前</a:t>
            </a:r>
            <a:r>
              <a:rPr lang="en-US" altLang="zh-CN" sz="2400" i="1" spc="10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zh-CN" altLang="zh-CN" sz="2400" spc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i="1" spc="10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zh-CN" altLang="zh-CN" sz="2400" spc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的动量之和为零</a:t>
            </a:r>
            <a:r>
              <a:rPr lang="zh-CN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spc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根据动量守恒</a:t>
            </a:r>
            <a:r>
              <a:rPr lang="zh-CN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spc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碰后</a:t>
            </a:r>
            <a:r>
              <a:rPr lang="en-US" altLang="zh-CN" sz="2400" i="1" spc="10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zh-CN" altLang="zh-CN" sz="2400" spc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i="1" spc="10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zh-CN" altLang="zh-CN" sz="2400" spc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的动量之和也应为零</a:t>
            </a:r>
            <a:r>
              <a:rPr lang="en-US" altLang="zh-CN" sz="2400" spc="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spc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所以两滑块发生弹性碰撞后</a:t>
            </a:r>
            <a:r>
              <a:rPr lang="zh-CN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 i="1" spc="10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zh-CN" altLang="zh-CN" sz="2400" spc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向左运动</a:t>
            </a:r>
            <a:r>
              <a:rPr lang="zh-CN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 i="1" spc="10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zh-CN" altLang="zh-CN" sz="2400" spc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向右运动</a:t>
            </a:r>
            <a:r>
              <a:rPr lang="en-US" altLang="zh-CN" sz="2400" spc="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pc="1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8" name="24解析.eps" descr="id:214749092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29930" y="4137392"/>
            <a:ext cx="840740" cy="299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典例2.eps" descr="id:214749170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5220" y="947359"/>
            <a:ext cx="904076" cy="291022"/>
          </a:xfrm>
          <a:prstGeom prst="rect">
            <a:avLst/>
          </a:prstGeom>
        </p:spPr>
      </p:pic>
      <p:pic>
        <p:nvPicPr>
          <p:cNvPr id="8" name="24答案.eps" descr="id:21474917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4859" y="4279296"/>
            <a:ext cx="840740" cy="29972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图所示，在足够长的光滑水平面上，物体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位于同一直线上，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的质量为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的质量都为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，三者均处于静止状态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现使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以某一速度向右运动，求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之间应满足什么条件，才能使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各发生一次碰撞，设物体间的碰撞都是弹性碰撞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6" name="xbbt1.jpg" descr="id:214749094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566202" y="3099038"/>
            <a:ext cx="4306775" cy="60156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1486694" y="4077072"/>
                <a:ext cx="2751202" cy="7041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𝟓</m:t>
                        </m:r>
                      </m:e>
                    </m:rad>
                  </m:oMath>
                </a14:m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M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≤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m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＜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M</a:t>
                </a:r>
                <a:endParaRPr lang="zh-CN" altLang="zh-CN" sz="120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6694" y="4077072"/>
                <a:ext cx="2751202" cy="704167"/>
              </a:xfrm>
              <a:prstGeom prst="rect">
                <a:avLst/>
              </a:prstGeom>
              <a:blipFill rotWithShape="1">
                <a:blip r:embed="rId4"/>
                <a:stretch>
                  <a:fillRect l="-6" t="-53" r="20" b="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解析.eps" descr="id:214749169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948222"/>
            <a:ext cx="764309" cy="27247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64704"/>
                <a:ext cx="11485848" cy="4890378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选取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向右为正方向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设开始时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的速度为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第一次与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碰撞后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的速度为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的速度为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因物体间的碰撞都是弹性碰撞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由动量守恒、机械能守恒得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𝑪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联立得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𝑴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𝑴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𝑴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只有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才能被反向弹回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才可能与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发生碰撞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设</a:t>
                </a:r>
                <a:r>
                  <a:rPr lang="en-US" altLang="zh-CN" b="1" i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 i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碰撞后</a:t>
                </a:r>
                <a:r>
                  <a:rPr lang="en-US" altLang="zh-CN" b="1" i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的速度为</a:t>
                </a:r>
                <a:r>
                  <a:rPr lang="en-US" altLang="zh-CN" b="1" i="1" spc="-10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spc="-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spc="-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的速度为</a:t>
                </a:r>
                <a:r>
                  <a:rPr lang="en-US" altLang="zh-CN" b="1" i="1" spc="-10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spc="-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spc="-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同理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由动量守恒、机械能守恒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可得</a:t>
                </a:r>
                <a:endParaRPr lang="zh-CN" altLang="zh-CN" sz="1200" spc="-1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  <m:r>
                              <a:rPr lang="en-US" altLang="zh-CN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𝑴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  <m:r>
                              <a:rPr lang="en-US" altLang="zh-CN" b="1" i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𝑴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𝒎</m:t>
                                </m:r>
                                <m:r>
                                  <a:rPr lang="en-US" altLang="zh-CN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𝑴</m:t>
                                </m:r>
                              </m:num>
                              <m:den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𝒎</m:t>
                                </m:r>
                                <m:r>
                                  <a:rPr lang="en-US" altLang="zh-CN" b="1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+</m:t>
                                </m:r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𝑴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64704"/>
                <a:ext cx="11485848" cy="4890378"/>
              </a:xfrm>
              <a:blipFill rotWithShape="1">
                <a:blip r:embed="rId2"/>
                <a:stretch>
                  <a:fillRect l="-2" t="-3" r="1" b="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xbbt1.jpg" descr="id:214749094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06792" y="5258391"/>
            <a:ext cx="3915250" cy="5468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08599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根据题意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要求</a:t>
                </a:r>
                <a:r>
                  <a:rPr lang="en-US" altLang="zh-CN" b="1" i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只与</a:t>
                </a:r>
                <a:r>
                  <a:rPr lang="en-US" altLang="zh-CN" b="1" i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各发生一次碰撞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应有</a:t>
                </a:r>
                <a:r>
                  <a:rPr lang="en-US" altLang="zh-CN" b="1" i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u="wavy" baseline="-2500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u="wavy" baseline="-2500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≤</a:t>
                </a:r>
                <a:r>
                  <a:rPr lang="en-US" altLang="zh-CN" b="1" i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u="wavy" baseline="-2500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u="wavy" baseline="-2500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u="wavy" smtClean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endParaRPr lang="en-US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联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立得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mM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+mn-ea"/>
                    <a:cs typeface="Times New Roman" panose="02020603050405020304" pitchFamily="18" charset="0"/>
                  </a:rPr>
                  <a:t>≥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≥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𝟓</m:t>
                        </m:r>
                      </m:e>
                    </m:rad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2)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另一解舍去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之间的关系应满足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e>
                    </m:rad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≤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085990"/>
              </a:xfrm>
              <a:blipFill rotWithShape="1">
                <a:blip r:embed="rId1"/>
                <a:stretch>
                  <a:fillRect l="-2" t="-15" r="1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箭头右.eps" descr="id:21474909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94606" y="1988840"/>
            <a:ext cx="394970" cy="31051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089576" y="1820931"/>
            <a:ext cx="36391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zh-CN" altLang="zh-CN" sz="240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注意</a:t>
            </a:r>
            <a:r>
              <a:rPr lang="en-US" altLang="zh-CN" sz="2400" i="1">
                <a:solidFill>
                  <a:srgbClr val="00AEEF"/>
                </a:solidFill>
                <a:cs typeface="Times New Roman" panose="02020603050405020304" pitchFamily="18" charset="0"/>
              </a:rPr>
              <a:t>A</a:t>
            </a:r>
            <a:r>
              <a:rPr lang="zh-CN" altLang="zh-CN" sz="240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反向时的速度条件</a:t>
            </a:r>
            <a:r>
              <a:rPr lang="en-US" altLang="zh-CN" sz="240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xbbt1.jpg" descr="id:214749094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545940" y="4754335"/>
            <a:ext cx="3915250" cy="5468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6574" y="1639236"/>
            <a:ext cx="1254116" cy="369395"/>
          </a:xfrm>
          <a:prstGeom prst="rect">
            <a:avLst/>
          </a:prstGeom>
        </p:spPr>
      </p:pic>
      <p:pic>
        <p:nvPicPr>
          <p:cNvPr id="6" name="24知识过.eps" descr="id:21474916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188368" y="804441"/>
            <a:ext cx="7723262" cy="536327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9341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弹性碰撞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和非弹性碰撞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碰撞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碰撞的特点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时间特点：在碰撞现象中，相互作用时间很短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互作用力的特点：在碰撞过程中，物体间的相互作用力先是急剧增大，然后再急剧减小；即相互作用力为变力，作用时间短，作用力很大，且远远大于系统的外力，即使系统所受外力之和不为零，外力也可以忽略，满足动量近似守恒的条件，故均可用动量守恒定律来处理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3616" y="908720"/>
            <a:ext cx="968680" cy="342148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几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种类碰撞模型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两个物体的相互作用在很多情况下可当作碰撞处理，常见的模型如下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子弹打木块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模型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82876" y="2523559"/>
          <a:ext cx="11463826" cy="2948115"/>
        </p:xfrm>
        <a:graphic>
          <a:graphicData uri="http://schemas.openxmlformats.org/drawingml/2006/table">
            <a:tbl>
              <a:tblPr firstRow="1" firstCol="1" bandRow="1"/>
              <a:tblGrid>
                <a:gridCol w="662609"/>
                <a:gridCol w="10801217"/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模型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图例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地面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光滑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木块长度为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子弹射入木块所受阻力为</a:t>
                      </a:r>
                      <a:r>
                        <a:rPr lang="en-US" sz="2400" b="1" i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400" b="1" baseline="-25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模型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特点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子弹水平打进木块的过程中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系统的动量守恒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系统的机械能有损失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一般应用能量守恒定律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5" name="wld5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247" y="2708920"/>
            <a:ext cx="2944439" cy="1124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334566" y="836712"/>
              <a:ext cx="11449272" cy="483444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720080"/>
                    <a:gridCol w="10729192"/>
                  </a:tblGrid>
                  <a:tr h="4525963"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两种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情境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子弹嵌入木块中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未穿出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两者速度相等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机械能损失最多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完全非弹性碰撞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①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动量守恒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②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能量守恒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Q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2400" b="1" baseline="-250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·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nor/>
                                    </m:rPr>
                                    <a:rPr lang="en-US" altLang="zh-CN" sz="2400" b="1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Book Antiqua" panose="0204060205030503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v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𝟎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oMath>
                          </a14:m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子弹穿透木块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两者速度不相等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机械能有损失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非弹性碰撞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①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动量守恒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②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能量守恒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Q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2400" b="1" baseline="-250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·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d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nor/>
                                    </m:rPr>
                                    <a:rPr lang="en-US" altLang="zh-CN" sz="2400" b="1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Book Antiqua" panose="0204060205030503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v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𝟎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oMath>
                          </a14:m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num>
                                    <m:den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den>
                                  </m:f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𝑴</m:t>
                                  </m:r>
                                  <m:sSubSup>
                                    <m:sSubSup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en-US" altLang="zh-CN" sz="2400" b="1" i="1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Book Antiqua" panose="020406020503050303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v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  <m:sup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p>
                                  </m:sSubSup>
                                  <m:r>
                                    <a:rPr lang="zh-CN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＋</m:t>
                                  </m:r>
                                  <m:f>
                                    <m:f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num>
                                    <m:den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den>
                                  </m:f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𝒎</m:t>
                                  </m:r>
                                  <m:sSubSup>
                                    <m:sSubSup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en-US" altLang="zh-CN" sz="2400" b="1" i="1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Book Antiqua" panose="020406020503050303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v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  <m:sup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p>
                                  </m:sSubSup>
                                </m:e>
                              </m:d>
                            </m:oMath>
                          </a14:m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1550" marR="6155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334566" y="836712"/>
              <a:ext cx="11449272" cy="483444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720080"/>
                    <a:gridCol w="10729192"/>
                  </a:tblGrid>
                  <a:tr h="4886960"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两种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情境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1550" marR="6155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连接体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模型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60854" y="1556792"/>
          <a:ext cx="11485848" cy="3566160"/>
        </p:xfrm>
        <a:graphic>
          <a:graphicData uri="http://schemas.openxmlformats.org/drawingml/2006/table">
            <a:tbl>
              <a:tblPr firstRow="1" firstCol="1" bandRow="1"/>
              <a:tblGrid>
                <a:gridCol w="1480194"/>
                <a:gridCol w="10005654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模型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图例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en-US" sz="2400" b="1" i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en-US" sz="2400" b="1" i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en-US" sz="2400" b="1" i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en-US" sz="2400" b="1" i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b="1" baseline="-25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与轻弹簧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开始处于原长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相连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以初速度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运动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模型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特点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系统动量始终守恒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机械能始终守恒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073" name="wld511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0170" y="1882700"/>
            <a:ext cx="2677984" cy="137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406574" y="980728"/>
              <a:ext cx="11449272" cy="432308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661768"/>
                    <a:gridCol w="10787504"/>
                  </a:tblGrid>
                  <a:tr h="0"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两种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情境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当弹簧处于最短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最长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状态时两物体瞬时速度相等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弹性势能最大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①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系统动量守恒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共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②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系统机械能守恒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nor/>
                                    </m:rPr>
                                    <a:rPr kumimoji="0" lang="en-US" altLang="zh-CN" sz="2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Book Antiqua" panose="0204060205030503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v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𝟎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nor/>
                                    </m:rPr>
                                    <a:rPr kumimoji="0" lang="en-US" altLang="zh-CN" sz="2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Book Antiqua" panose="0204060205030503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v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zh-CN" sz="2400" b="1" baseline="-250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共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E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pm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当弹簧处于原长时弹性势能为零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①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系统动量守恒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②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系统机械能守恒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nor/>
                                    </m:rPr>
                                    <a:rPr kumimoji="0" lang="en-US" altLang="zh-CN" sz="2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Book Antiqua" panose="0204060205030503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v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𝟎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nor/>
                                    </m:rPr>
                                    <a:rPr kumimoji="0" lang="en-US" altLang="zh-CN" sz="2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Book Antiqua" panose="0204060205030503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v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nor/>
                                    </m:rPr>
                                    <a:rPr kumimoji="0" lang="en-US" altLang="zh-CN" sz="2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Book Antiqua" panose="0204060205030503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v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oMath>
                          </a14:m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406574" y="980728"/>
              <a:ext cx="11449272" cy="432308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661768"/>
                    <a:gridCol w="10787504"/>
                  </a:tblGrid>
                  <a:tr h="4307840"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两种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情境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板块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模型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79428" y="1412776"/>
          <a:ext cx="11332402" cy="2958529"/>
        </p:xfrm>
        <a:graphic>
          <a:graphicData uri="http://schemas.openxmlformats.org/drawingml/2006/table">
            <a:tbl>
              <a:tblPr firstRow="1" firstCol="1" bandRow="1"/>
              <a:tblGrid>
                <a:gridCol w="1221633"/>
                <a:gridCol w="10110769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模型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图例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上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表面粗糙、质量为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的滑板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放在光滑的水平地面上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质量为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的滑块以初速度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滑上滑板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模型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特点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系统的动量守恒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但机械能不守恒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摩擦力与两者相对位移大小的乘积等于系统减少的机械能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121" name="wld512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2860" y="1556792"/>
            <a:ext cx="2360756" cy="655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271184" y="836712"/>
              <a:ext cx="11521280" cy="482453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241995"/>
                    <a:gridCol w="10279285"/>
                  </a:tblGrid>
                  <a:tr h="482453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两种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情境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若滑块未滑离滑板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当滑块与滑板相对静止时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二者的共同速度为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滑块相对滑板的位移为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d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滑板相对地面的位移为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滑块和滑板间的摩擦力为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.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这类问题类似于子弹打木块模型中子弹未射出的情况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①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系统动量守恒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②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系统能量守恒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d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nor/>
                                    </m:rPr>
                                    <a:rPr kumimoji="0" lang="en-US" altLang="zh-CN" sz="2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Book Antiqua" panose="0204060205030503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v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𝟎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 i="1" smtClean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3000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若滑块滑离滑板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设滑离滑板时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滑块的速度为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滑板的速度为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滑板长为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L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①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系统动量守恒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②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系统能量守恒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L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nor/>
                                    </m:rPr>
                                    <a:rPr kumimoji="0" lang="en-US" altLang="zh-CN" sz="2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Book Antiqua" panose="0204060205030503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v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𝟎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nor/>
                                    </m:rPr>
                                    <a:rPr kumimoji="0" lang="en-US" altLang="zh-CN" sz="2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Book Antiqua" panose="0204060205030503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v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nor/>
                                    </m:rPr>
                                    <a:rPr kumimoji="0" lang="en-US" altLang="zh-CN" sz="2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Book Antiqua" panose="0204060205030503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v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oMath>
                          </a14:m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5673" marR="5567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271184" y="836712"/>
              <a:ext cx="11521280" cy="482453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241995"/>
                    <a:gridCol w="10279285"/>
                  </a:tblGrid>
                  <a:tr h="482473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两种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情境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55673" marR="5567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6145" name="wld5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438" y="2340254"/>
            <a:ext cx="2952328" cy="12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滑块</a:t>
            </a:r>
            <a:r>
              <a:rPr lang="en-US" altLang="zh-CN" b="1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弧面体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模型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360854" y="1471997"/>
          <a:ext cx="11350976" cy="3507169"/>
        </p:xfrm>
        <a:graphic>
          <a:graphicData uri="http://schemas.openxmlformats.org/drawingml/2006/table">
            <a:tbl>
              <a:tblPr firstRow="1" firstCol="1" bandRow="1"/>
              <a:tblGrid>
                <a:gridCol w="1269856"/>
                <a:gridCol w="10081120"/>
              </a:tblGrid>
              <a:tr h="105051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模型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图例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en-US" sz="2400" b="1" i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en-US" sz="2400" b="1" i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en-US" sz="2400" b="1" i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en-US" sz="24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开始时静止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以初速度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滑上弧面体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051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模型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特点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系统水平方向动量始终守恒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机械能始终守恒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169" name="wld514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276" y="1628800"/>
            <a:ext cx="2797005" cy="173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334566" y="980728"/>
              <a:ext cx="11521280" cy="432308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665930"/>
                    <a:gridCol w="10855350"/>
                  </a:tblGrid>
                  <a:tr h="0"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两种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情境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到达最高点时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具有共同的瞬时水平速度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共</a:t>
                          </a:r>
                          <a:endParaRPr lang="zh-CN" sz="12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①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系统水平方向动量守恒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共</a:t>
                          </a:r>
                          <a:endParaRPr lang="zh-CN" sz="12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②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系统机械能守恒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nor/>
                                    </m:rPr>
                                    <a:rPr kumimoji="0" lang="en-US" altLang="zh-CN" sz="2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Book Antiqua" panose="0204060205030503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v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𝟎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oMath>
                          </a14:m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nor/>
                                    </m:rPr>
                                    <a:rPr kumimoji="0" lang="en-US" altLang="zh-CN" sz="2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Book Antiqua" panose="0204060205030503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v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zh-CN" sz="2400" b="1" baseline="-250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共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oMath>
                          </a14:m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mgh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其中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为滑块上升的最大高度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不一定等于圆弧轨道的</a:t>
                          </a:r>
                          <a:r>
                            <a:rPr 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高度</a:t>
                          </a:r>
                          <a:endParaRPr lang="zh-CN" sz="12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返回最低点时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的分离点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sz="12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①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整个过程中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系统水平方向动量守恒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12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②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整个过程中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系统机械能守恒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nor/>
                                    </m:rPr>
                                    <a:rPr kumimoji="0" lang="en-US" altLang="zh-CN" sz="2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Book Antiqua" panose="0204060205030503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v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𝟎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oMath>
                          </a14:m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nor/>
                                    </m:rPr>
                                    <a:rPr kumimoji="0" lang="en-US" altLang="zh-CN" sz="2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Book Antiqua" panose="0204060205030503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v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oMath>
                          </a14:m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nor/>
                                    </m:rPr>
                                    <a:rPr kumimoji="0" lang="en-US" altLang="zh-CN" sz="2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Book Antiqua" panose="0204060205030503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v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oMath>
                          </a14:m>
                          <a:endParaRPr lang="zh-CN" sz="1200" i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334566" y="980728"/>
              <a:ext cx="11521280" cy="432308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665930"/>
                    <a:gridCol w="10855350"/>
                  </a:tblGrid>
                  <a:tr h="4307840"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两种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情境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悬绳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模型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406574" y="1340768"/>
          <a:ext cx="11377264" cy="4114800"/>
        </p:xfrm>
        <a:graphic>
          <a:graphicData uri="http://schemas.openxmlformats.org/drawingml/2006/table">
            <a:tbl>
              <a:tblPr firstRow="1" firstCol="1" bandRow="1"/>
              <a:tblGrid>
                <a:gridCol w="1008112"/>
                <a:gridCol w="10369152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模型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图例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en-US" sz="2400" b="1" i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en-US" sz="2400" b="1" i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en-US" sz="2400" b="1" i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en-US" sz="2400" b="1" i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en-US" sz="24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b="1" baseline="-25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用轻质绳相连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套在光滑杆上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可自由移动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模型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特点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系统机械能守恒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水平方向动量守恒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解题时需关注物体运动的最高点和最低点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217" name="wld515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5866" y="1556792"/>
            <a:ext cx="2055825" cy="2108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334566" y="980728"/>
              <a:ext cx="11521280" cy="401599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974701"/>
                    <a:gridCol w="10546579"/>
                  </a:tblGrid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两种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情景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en-US" alt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alt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en-US" alt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 i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baseline="-250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上升到最高点时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水平方向共速</a:t>
                          </a:r>
                          <a:endParaRPr lang="zh-CN" sz="12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endParaRPr lang="en-US" altLang="zh-CN" sz="2400" b="1" dirty="0" smtClean="0">
                            <a:solidFill>
                              <a:srgbClr val="000000"/>
                            </a:solidFill>
                            <a:effectLst/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endParaRPr lang="en-US" altLang="zh-CN" sz="2400" b="1" dirty="0" smtClean="0">
                            <a:solidFill>
                              <a:srgbClr val="000000"/>
                            </a:solidFill>
                            <a:effectLst/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endParaRPr lang="en-US" altLang="zh-CN" sz="2400" b="1" dirty="0" smtClean="0">
                            <a:solidFill>
                              <a:srgbClr val="000000"/>
                            </a:solidFill>
                            <a:effectLst/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endParaRPr lang="en-US" altLang="zh-CN" sz="2400" b="1" dirty="0" smtClean="0">
                            <a:solidFill>
                              <a:srgbClr val="000000"/>
                            </a:solidFill>
                            <a:effectLst/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en-US" alt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①</a:t>
                          </a:r>
                          <a:r>
                            <a:rPr 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水平方向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动量守恒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共</a:t>
                          </a:r>
                          <a:endParaRPr lang="zh-CN" sz="12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en-US" alt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②</a:t>
                          </a:r>
                          <a:r>
                            <a:rPr 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机械能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守恒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nor/>
                                    </m:rPr>
                                    <a:rPr kumimoji="0" lang="en-US" altLang="zh-CN" sz="2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Book Antiqua" panose="0204060205030503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v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𝟎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oMath>
                          </a14:m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nor/>
                                    </m:rPr>
                                    <a:rPr kumimoji="0" lang="en-US" altLang="zh-CN" sz="2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Book Antiqua" panose="0204060205030503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v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zh-CN" sz="2400" b="1" i="0" baseline="-250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共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oMath>
                          </a14:m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gh</a:t>
                          </a:r>
                          <a:endParaRPr lang="zh-CN" sz="12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334566" y="980728"/>
              <a:ext cx="11521280" cy="401599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974701"/>
                    <a:gridCol w="10546579"/>
                  </a:tblGrid>
                  <a:tr h="407416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两种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情景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10241" name="wld5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006" y="1772816"/>
            <a:ext cx="2813235" cy="1883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能量特点：在碰撞过程中，由于没有其他形式的能转化为机械能，则系统碰撞后的总机械能不可能大于碰撞前系统的总机械能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位移特点：由于碰撞过程是在一瞬间发生的，时间极短，所以，在物体发生碰撞瞬间可忽略物体的位移，即认为物体在碰撞或爆炸前后仍在同一位置，但速度发生了突变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碰撞的分类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按碰撞前、后动能是否变化可分为弹性碰撞和非弹性碰撞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  <a:tab pos="850582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按碰撞前、后运动方向是否共线可分为正碰和斜碰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406574" y="1052736"/>
              <a:ext cx="11305256" cy="442341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956425"/>
                    <a:gridCol w="10348831"/>
                  </a:tblGrid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两种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情景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endParaRPr lang="zh-CN" sz="1200" dirty="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en-US" alt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alt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alt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altLang="zh-CN" sz="2400" b="1" i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altLang="zh-CN" sz="2400" b="1" baseline="-250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从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开始至回到最低点</a:t>
                          </a:r>
                          <a:endParaRPr lang="zh-CN" sz="12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en-US" alt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①</a:t>
                          </a:r>
                          <a:r>
                            <a:rPr 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动量守恒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12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en-US" alt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②</a:t>
                          </a:r>
                          <a:r>
                            <a:rPr 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机械能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守恒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nor/>
                                    </m:rPr>
                                    <a:rPr kumimoji="0" lang="en-US" altLang="zh-CN" sz="2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Book Antiqua" panose="0204060205030503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v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𝟎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oMath>
                          </a14:m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nor/>
                                    </m:rPr>
                                    <a:rPr kumimoji="0" lang="en-US" altLang="zh-CN" sz="2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Book Antiqua" panose="0204060205030503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v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oMath>
                          </a14:m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nor/>
                                    </m:rPr>
                                    <a:rPr kumimoji="0" lang="en-US" altLang="zh-CN" sz="2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Book Antiqua" panose="0204060205030503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v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oMath>
                          </a14:m>
                          <a:endParaRPr lang="zh-CN" sz="1200" i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得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𝐦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  <m:r>
                                    <a:rPr lang="en-US" altLang="zh-CN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𝐦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𝐦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  <m:r>
                                    <a:rPr lang="en-US" altLang="zh-CN" sz="2400" b="1" i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𝐦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𝐦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𝐦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  <m:r>
                                    <a:rPr lang="en-US" altLang="zh-CN" sz="2400" b="1" i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𝐦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zh-CN" sz="12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当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＜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时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对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受力分析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endParaRPr lang="zh-CN" sz="12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g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宋体" panose="02010600030101010101" pitchFamily="2" charset="-122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(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|</m:t>
                                  </m:r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kumimoji="0" lang="en-US" altLang="zh-CN" sz="2400" b="1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Book Antiqua" panose="020406020503050303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v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  <m:r>
                                    <m:rPr>
                                      <m:nor/>
                                    </m:rPr>
                                    <a:rPr lang="zh-CN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｜</m:t>
                                  </m:r>
                                  <m:r>
                                    <a:rPr lang="en-US" altLang="zh-CN" sz="2400" b="1" i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+</m:t>
                                  </m:r>
                                  <m:r>
                                    <m:rPr>
                                      <m:nor/>
                                    </m:rPr>
                                    <a:rPr lang="zh-CN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｜</m:t>
                                  </m:r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kumimoji="0" lang="en-US" altLang="zh-CN" sz="2400" b="1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Book Antiqua" panose="020406020503050303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v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  <m:r>
                                    <m:rPr>
                                      <m:nor/>
                                    </m:rPr>
                                    <a:rPr lang="zh-CN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｜</m:t>
                                  </m:r>
                                  <m:sSup>
                                    <m:sSup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宋体" panose="02010600030101010101" pitchFamily="2" charset="-122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)</m:t>
                                      </m:r>
                                    </m:e>
                                    <m:sup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𝐋</m:t>
                                  </m:r>
                                </m:den>
                              </m:f>
                            </m:oMath>
                          </a14:m>
                          <a:endParaRPr lang="zh-CN" sz="12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406574" y="1052736"/>
              <a:ext cx="11305256" cy="442341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956425"/>
                    <a:gridCol w="10348831"/>
                  </a:tblGrid>
                  <a:tr h="448119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两种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630110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情景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11265" name="wld5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418" y="1772816"/>
            <a:ext cx="2218128" cy="2245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典例3.eps" descr="id:214749174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5220" y="937834"/>
            <a:ext cx="904076" cy="291022"/>
          </a:xfrm>
          <a:prstGeom prst="rect">
            <a:avLst/>
          </a:prstGeom>
        </p:spPr>
      </p:pic>
      <p:pic>
        <p:nvPicPr>
          <p:cNvPr id="6" name="24答案.eps" descr="id:21474917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3417312"/>
            <a:ext cx="840740" cy="29972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9998" y="791727"/>
                <a:ext cx="11485848" cy="2490618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两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块质量均为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的木块静止在光滑水平面上，中间用一根轻弹簧连接着，如图所示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现从水平方向射来一颗子弹，质量为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，速度为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，子弹射入木块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并留在其中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作用时间极短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求：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在子弹射入木块后的瞬间木块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的速度大小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9998" y="791727"/>
                <a:ext cx="11485848" cy="2490618"/>
              </a:xfrm>
              <a:blipFill rotWithShape="1">
                <a:blip r:embed="rId3"/>
                <a:stretch>
                  <a:fillRect l="-4" t="-21" r="3" b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24xb8.jpg" descr="id:214749102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679382" y="2107084"/>
            <a:ext cx="4019550" cy="96901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1447979" y="3212976"/>
                <a:ext cx="902811" cy="6258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400" i="1">
                    <a:solidFill>
                      <a:srgbClr val="000000"/>
                    </a:solidFill>
                    <a:latin typeface="Book Antiqua" panose="0204060205030503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400" baseline="-25000">
                    <a:solidFill>
                      <a:srgbClr val="000000"/>
                    </a:solidFill>
                  </a:rPr>
                  <a:t>0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　</a:t>
                </a:r>
                <a:endParaRPr lang="zh-CN" altLang="en-US"/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979" y="3212976"/>
                <a:ext cx="902811" cy="625877"/>
              </a:xfrm>
              <a:prstGeom prst="rect">
                <a:avLst/>
              </a:prstGeom>
              <a:blipFill rotWithShape="1">
                <a:blip r:embed="rId5"/>
                <a:stretch>
                  <a:fillRect l="-20" t="-82" r="2" b="-4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/>
              <p:cNvSpPr/>
              <p:nvPr/>
            </p:nvSpPr>
            <p:spPr>
              <a:xfrm>
                <a:off x="406574" y="3961561"/>
                <a:ext cx="11449272" cy="22757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sz="240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</a:t>
                </a:r>
                <a:r>
                  <a:rPr lang="zh-CN" altLang="zh-CN" sz="240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题意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对子弹射入木块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A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过程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以向右为正方向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由动量守恒定律得</a:t>
                </a:r>
                <a:endParaRPr lang="zh-CN" altLang="zh-CN" sz="120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6301105" algn="l"/>
                  </a:tabLst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400" i="1">
                    <a:solidFill>
                      <a:srgbClr val="000000"/>
                    </a:solidFill>
                    <a:latin typeface="Book Antiqua" panose="0204060205030503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0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num>
                          <m:den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den>
                        </m:f>
                        <m:r>
                          <a:rPr lang="zh-CN" altLang="zh-CN" sz="2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＋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</m:e>
                    </m:d>
                  </m:oMath>
                </a14:m>
                <a:r>
                  <a:rPr lang="en-US" altLang="zh-CN" sz="2400" i="1">
                    <a:solidFill>
                      <a:srgbClr val="000000"/>
                    </a:solidFill>
                    <a:latin typeface="Book Antiqua" panose="0204060205030503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400" i="1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A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endParaRPr lang="zh-CN" altLang="zh-CN" sz="120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2400" i="1">
                    <a:solidFill>
                      <a:srgbClr val="000000"/>
                    </a:solidFill>
                    <a:latin typeface="Book Antiqua" panose="0204060205030503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400" i="1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A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400" i="1">
                    <a:solidFill>
                      <a:srgbClr val="000000"/>
                    </a:solidFill>
                    <a:latin typeface="Book Antiqua" panose="0204060205030503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574" y="3961561"/>
                <a:ext cx="11449272" cy="2275751"/>
              </a:xfrm>
              <a:prstGeom prst="rect">
                <a:avLst/>
              </a:prstGeom>
              <a:blipFill rotWithShape="1">
                <a:blip r:embed="rId6"/>
                <a:stretch>
                  <a:fillRect l="-2" t="-19" r="3" b="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24解析.eps" descr="id:2147491694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405475" y="4184789"/>
            <a:ext cx="764309" cy="2724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在子弹击中木块后的运动过程中弹簧的最大弹性势能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xb8.jpg" descr="id:214749102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347092" y="1350015"/>
            <a:ext cx="3513371" cy="79625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1520891" y="1323516"/>
                <a:ext cx="1333955" cy="892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6301105" algn="l"/>
                  </a:tabLst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𝟗𝟎</m:t>
                        </m:r>
                      </m:den>
                    </m:f>
                  </m:oMath>
                </a14:m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sz="2400" i="1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  <m:sup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　</a:t>
                </a:r>
                <a:endParaRPr lang="zh-CN" altLang="zh-CN" sz="120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0891" y="1323516"/>
                <a:ext cx="1333955" cy="892552"/>
              </a:xfrm>
              <a:prstGeom prst="rect">
                <a:avLst/>
              </a:prstGeom>
              <a:blipFill rotWithShape="1">
                <a:blip r:embed="rId2"/>
                <a:stretch>
                  <a:fillRect l="-5" t="-20" r="39" b="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24答案.eps" descr="id:214749176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1684779"/>
            <a:ext cx="840740" cy="299720"/>
          </a:xfrm>
          <a:prstGeom prst="rect">
            <a:avLst/>
          </a:prstGeom>
        </p:spPr>
      </p:pic>
      <p:pic>
        <p:nvPicPr>
          <p:cNvPr id="6" name="24解析.eps" descr="id:214749169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2420888"/>
            <a:ext cx="764309" cy="27247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内容占位符 2"/>
              <p:cNvSpPr txBox="1"/>
              <p:nvPr/>
            </p:nvSpPr>
            <p:spPr bwMode="auto">
              <a:xfrm>
                <a:off x="360854" y="2276872"/>
                <a:ext cx="11485848" cy="41034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含有子弹的木块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和木块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作用的过程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两者共速时弹簧形变量最大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弹性势能最大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设两者恰好共速时的速度为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以向右为正方向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由动量守恒定律得</a:t>
                </a:r>
                <a:endParaRPr lang="zh-CN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6301105" algn="l"/>
                  </a:tabLst>
                </a:pPr>
                <a14:m>
                  <m:oMath xmlns:m="http://schemas.openxmlformats.org/officeDocument/2006/math">
                    <m:d>
                      <m:d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den>
                        </m:f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e>
                    </m:d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den>
                        </m:f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e>
                    </m:d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此过程弹簧获得的最大弹性势能为</a:t>
                </a:r>
                <a:endParaRPr lang="zh-CN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  <m:d>
                      <m:d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den>
                        </m:f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e>
                    </m:d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𝒗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  <m:d>
                      <m:d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den>
                        </m:f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e>
                    </m:d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>
                  <a:lnSpc>
                    <a:spcPct val="130000"/>
                  </a:lnSpc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联立解得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𝟗𝟎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内容占位符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2276872"/>
                <a:ext cx="11485848" cy="4103431"/>
              </a:xfrm>
              <a:prstGeom prst="rect">
                <a:avLst/>
              </a:prstGeom>
              <a:blipFill rotWithShape="1">
                <a:blip r:embed="rId5"/>
                <a:stretch>
                  <a:fillRect l="-2" t="-10" r="1" b="1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684244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    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对子弹射入木块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过程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利用动量守恒定律解答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含有子弹的木块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和木块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作用的过程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两者共速时弹簧获得的弹性势能最大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利用动量守恒定律和机械能守恒定律解答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关键提醒.eps" descr="id:214749104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908720"/>
            <a:ext cx="1612900" cy="3181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114157"/>
              </a:xfrm>
            </p:spPr>
            <p:txBody>
              <a:bodyPr/>
              <a:lstStyle/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多选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如图所示，两辆完全相同的小车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静止在光滑水平面上，两小车紧靠在一起而不粘连，在小车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上竖直固定一轻质细杆，长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的轻质细绳的一端系在细杆顶端，另一端拴一质量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kg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的小球，已知小车的质量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，重力加速度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取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 m/s</a:t>
                </a:r>
                <a:r>
                  <a:rPr lang="en-US" altLang="zh-CN" b="1" baseline="30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，细杆的高度大于绳长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现将小球向右拉至细绳水平且绷直后由静止释放，下列说法正确的是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小球与两小车组成的系统动量守恒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释放小球后到小球第一次到达最低点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过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小车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对小车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的弹力一直增大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小球第一次到达最低点后能向左上升的最大高度为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m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小球第二次到达最低点时小球与小车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的速率之比为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114157"/>
              </a:xfrm>
              <a:blipFill rotWithShape="1">
                <a:blip r:embed="rId1"/>
                <a:stretch>
                  <a:fillRect l="-2" t="-12" r="1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24典例4.eps" descr="id:21474910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08720"/>
            <a:ext cx="1017905" cy="327660"/>
          </a:xfrm>
          <a:prstGeom prst="rect">
            <a:avLst/>
          </a:prstGeom>
        </p:spPr>
      </p:pic>
      <p:pic>
        <p:nvPicPr>
          <p:cNvPr id="5" name="wla824.jpg" descr="id:214749106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391350" y="2708920"/>
            <a:ext cx="3024336" cy="1728192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20105" y="5803116"/>
            <a:ext cx="9396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、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24答案.eps" descr="id:214749108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5966946"/>
            <a:ext cx="840740" cy="299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33871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与两小车组成的系统在竖直方向上所受合外力不为零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动量不守恒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小球与两小车组成的系统在水平方向上所受合外力为零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水平方向动量守恒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释放小球后到小球第一次到达最低点过程中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小球在水平方向的分速度一直增大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所以小车</a:t>
            </a:r>
            <a:r>
              <a:rPr lang="en-US" altLang="zh-CN" b="1" i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速度一直增大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当小球到达最低点时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小车</a:t>
            </a:r>
            <a:r>
              <a:rPr lang="en-US" altLang="zh-CN" b="1" i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速度达到最大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此时小车</a:t>
            </a:r>
            <a:r>
              <a:rPr lang="en-US" altLang="zh-CN" b="1" i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对小车</a:t>
            </a:r>
            <a:r>
              <a:rPr lang="en-US" altLang="zh-CN" b="1" i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的弹力为零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所以释放小球后到小球第一次到达最低点过程中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小车</a:t>
            </a:r>
            <a:r>
              <a:rPr lang="en-US" altLang="zh-CN" b="1" i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对小车</a:t>
            </a:r>
            <a:r>
              <a:rPr lang="en-US" altLang="zh-CN" b="1" i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的弹力并不是一直增大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b="1" u="wavy" smtClean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4" name="24解析.eps" descr="id:214749107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1880" y="959560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60854" y="3820408"/>
            <a:ext cx="888226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en-US" altLang="zh-CN" sz="2400" dirty="0" smtClean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z="2400" dirty="0" smtClean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者组成的系统在水平方向动量守恒</a:t>
            </a:r>
            <a:r>
              <a:rPr lang="zh-CN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小球向下摆动过程依据能量守恒可知小球水平方向速度一直增大</a:t>
            </a:r>
            <a:r>
              <a:rPr lang="zh-CN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根据动量守恒</a:t>
            </a:r>
            <a:r>
              <a:rPr lang="zh-CN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两小车在水平方向的速度增大</a:t>
            </a:r>
            <a:r>
              <a:rPr lang="zh-CN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 i="1" dirty="0">
                <a:solidFill>
                  <a:srgbClr val="00AEEF"/>
                </a:solidFill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i="1" dirty="0">
                <a:solidFill>
                  <a:srgbClr val="00AEEF"/>
                </a:solidFill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间弹力为小车</a:t>
            </a:r>
            <a:r>
              <a:rPr lang="en-US" altLang="zh-CN" sz="2400" i="1" dirty="0">
                <a:solidFill>
                  <a:srgbClr val="00AEEF"/>
                </a:solidFill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提供加速度</a:t>
            </a:r>
            <a:r>
              <a:rPr lang="zh-CN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当小球到达最低点时水平速度最大时</a:t>
            </a:r>
            <a:r>
              <a:rPr lang="zh-CN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此时两小车速度最大</a:t>
            </a:r>
            <a:r>
              <a:rPr lang="zh-CN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加速度为零</a:t>
            </a:r>
            <a:r>
              <a:rPr lang="zh-CN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弹力为零</a:t>
            </a:r>
            <a:r>
              <a:rPr lang="en-US" altLang="zh-CN" sz="2400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箭头右下.eps" descr="id:21474910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5330" y="3877221"/>
            <a:ext cx="394970" cy="310515"/>
          </a:xfrm>
          <a:prstGeom prst="rect">
            <a:avLst/>
          </a:prstGeom>
        </p:spPr>
      </p:pic>
      <p:pic>
        <p:nvPicPr>
          <p:cNvPr id="6" name="wla824.jpg" descr="id:214749106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263558" y="3580393"/>
            <a:ext cx="2562702" cy="14218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794005"/>
              </a:xfrm>
            </p:spPr>
            <p:txBody>
              <a:bodyPr/>
              <a:lstStyle/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设小球第一次到达最低点时的速度大小为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取水平向左为正方向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两小车速度大小均为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在水平方向根据动量守恒定律有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根据机械能守恒定律有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  <m:sup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mgl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小球第一次到达最低点后向左上升至最大高度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小车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和小球速度大小相同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设为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在水平方向根据动量守恒定律有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根据机械能守恒定律有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  <m:sup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  <m:sup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mgh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联立解得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m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设小球第二次到达最低点时小球与小车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的速度分别为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在水平方向上根据动量守恒定律有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根据机械能守恒定律有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  <m:sup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mgh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联立解得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𝟖</m:t>
                        </m:r>
                      </m:num>
                      <m:den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m/s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𝟕</m:t>
                        </m:r>
                      </m:num>
                      <m:den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m/s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zh-CN" sz="22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｜</m:t>
                        </m:r>
                        <m:sSub>
                          <m:sSubPr>
                            <m:ctrlPr>
                              <a:rPr lang="zh-CN" altLang="zh-CN" sz="2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zh-CN" altLang="zh-CN" sz="22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｜</m:t>
                        </m:r>
                      </m:num>
                      <m:den>
                        <m:r>
                          <m:rPr>
                            <m:nor/>
                          </m:rPr>
                          <a:rPr lang="zh-CN" altLang="zh-CN" sz="22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｜</m:t>
                        </m:r>
                        <m:sSub>
                          <m:sSub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zh-CN" altLang="zh-CN" sz="22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｜</m:t>
                        </m:r>
                      </m:den>
                    </m:f>
                  </m:oMath>
                </a14:m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𝟖</m:t>
                        </m:r>
                      </m:num>
                      <m:den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𝟕</m:t>
                        </m:r>
                      </m:den>
                    </m:f>
                  </m:oMath>
                </a14:m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794005"/>
              </a:xfrm>
              <a:blipFill rotWithShape="1">
                <a:blip r:embed="rId1"/>
                <a:stretch>
                  <a:fillRect l="-2" t="-13" r="1" b="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wla824.jpg" descr="id:21474910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807174" y="4725144"/>
            <a:ext cx="3024336" cy="1728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弹性碰撞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定义：如果系统在碰撞前后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动能不变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，这样的碰撞叫作弹性碰撞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特点：碰撞过程中不仅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动量守恒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，而且碰撞前后系统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动能相等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因此，在碰撞问题中常做动量和动能的换算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举例：通常情况下，钢球、玻璃球等坚硬物体之间的碰撞及分子、原子等之间的碰撞皆可视为弹性碰撞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74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非弹性碰撞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定义：如果系统在碰撞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动能减少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这样的碰撞叫作非弹性碰撞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特点：碰撞过程中动量守恒，碰撞结束后系统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动能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小于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碰撞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前系统动能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减少的动能转化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其他形式的能量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完全非弹性碰撞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57200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完全非弹性碰撞是非弹性碰撞的特例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特点：碰撞过程中动量守恒，碰撞结束后两物体结合为一整体或以相同的速度运动，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系统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动能损失最大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举例：碰撞后两物体粘在一起、子弹射入木块后没有射出等为完全非弹性碰撞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132702" y="3473576"/>
            <a:ext cx="3804290" cy="58477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endParaRPr lang="zh-CN" altLang="en-US" sz="320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3192" y="908720"/>
            <a:ext cx="1308841" cy="34659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64704"/>
                <a:ext cx="11485848" cy="343831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dirty="0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  </a:t>
                </a:r>
                <a:r>
                  <a:rPr lang="zh-CN" altLang="zh-CN" b="1" dirty="0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一</a:t>
                </a:r>
                <a:r>
                  <a:rPr lang="zh-CN" altLang="zh-CN" b="1" dirty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维弹性碰撞实例分析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 dirty="0"/>
                  <a:t>　　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物体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以速度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与原来静止的物体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碰撞，若碰撞后它们的速度分别为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试根据动量守恒定律和能量守恒定律推导出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的表达式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 dirty="0"/>
                  <a:t>　　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根据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动量守恒和能量守恒得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碰撞后两个物体的速度分别为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'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'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sSub>
                          <m:sSub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 dirty="0"/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64704"/>
                <a:ext cx="11485848" cy="3438314"/>
              </a:xfrm>
              <a:blipFill rotWithShape="1">
                <a:blip r:embed="rId2"/>
                <a:stretch>
                  <a:fillRect l="-2" t="-5" r="1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0275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都是正值，表示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都与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方向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≫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，表示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的速度不变，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的速度被撞出去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为负值，表示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方向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被弹回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≪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＝－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，表示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被反向以原速率弹回，而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仍静止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，则有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，即碰撞后两物体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速度互换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970318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对心碰撞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与非对心碰撞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两个小球相碰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碰撞之前球的运动速度与两球心的连线在同一条直线上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碰撞之后两球的速度仍会沿着这条直线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这种碰撞称为正碰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也叫作对心碰撞或一维碰撞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碰撞过程遵循动量守恒定律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非对心碰撞的两个物体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碰撞前、后速度不在同一条直线上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属于二维碰撞问题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如果系统碰撞过程中所受合外力为零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则仍然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满足动量守恒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这时通常将动量守恒用分量式表示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拓展.eps" descr="id:214749086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908720"/>
            <a:ext cx="1191895" cy="3327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碰撞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中的合理性问题分析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/>
              <a:t>　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所给的条件不足的情况下，碰撞结果有各种可能，但不管哪种结果必须同时满足以下三条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动量守恒，即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动能不增加，即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≥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k1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k2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速度要符合情景：如果碰撞前两物体同向运动，则后面物体的速度大于前面物体的速度，即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，否则无法实现碰撞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碰撞后，原来在前的物体的速度一定增大，且原来在前的物体的速度大于或等于原来在后面的物体的速度，即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≥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，否则碰撞没有结束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如果碰撞前两物体相向运动，则碰撞后，两物体的运动方向不可能都不改变，除非两物体碰撞后速度均为零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知识点3.eps" descr="id:214749087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32452" y="908720"/>
            <a:ext cx="1397000" cy="370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7254</Words>
  <Application>WPS 演示</Application>
  <PresentationFormat>自定义</PresentationFormat>
  <Paragraphs>286</Paragraphs>
  <Slides>36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49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Book Antiqua</vt:lpstr>
      <vt:lpstr>Cambria Math</vt:lpstr>
      <vt:lpstr>仿宋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徐启全</cp:lastModifiedBy>
  <cp:revision>411</cp:revision>
  <dcterms:created xsi:type="dcterms:W3CDTF">2020-11-06T05:24:00Z</dcterms:created>
  <dcterms:modified xsi:type="dcterms:W3CDTF">2025-06-24T01:04:14Z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B3E243B3986448F0AF6C12BCB4F9A7C8_12</vt:lpwstr>
  </property>
</Properties>
</file>